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Sor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ora-bold.fntdata"/><Relationship Id="rId16" Type="http://schemas.openxmlformats.org/officeDocument/2006/relationships/font" Target="fonts/S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Relationship Id="rId5" Type="http://schemas.openxmlformats.org/officeDocument/2006/relationships/hyperlink" Target="http://m.s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6153459" y="605239"/>
            <a:ext cx="76275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3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8950"/>
              <a:buFont typeface="Sora"/>
              <a:buNone/>
            </a:pPr>
            <a:r>
              <a:rPr b="0" i="0" lang="en-US" sz="75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Recapture Photo Detection</a:t>
            </a:r>
            <a:endParaRPr b="0" i="0" sz="75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6199084" y="4932659"/>
            <a:ext cx="7627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Detecting Re-shot Images Using Deep Learning</a:t>
            </a:r>
            <a:endParaRPr b="1" i="0" sz="210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6199084" y="5518518"/>
            <a:ext cx="76275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 comprehensive deep learning approach to identify whether images are original or recaptured from screens and paper surfaces.</a:t>
            </a:r>
            <a:endParaRPr b="0" i="0" sz="1550" u="none" cap="none" strike="noStrike"/>
          </a:p>
        </p:txBody>
      </p:sp>
      <p:pic>
        <p:nvPicPr>
          <p:cNvPr id="64" name="Google Shape;64;p14" title="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153450" y="6575375"/>
            <a:ext cx="8410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Georgia"/>
                <a:ea typeface="Georgia"/>
                <a:cs typeface="Georgia"/>
                <a:sym typeface="Georgia"/>
              </a:rPr>
              <a:t>BY : </a:t>
            </a:r>
            <a:r>
              <a:rPr b="1" lang="en-US" sz="2100">
                <a:latin typeface="Georgia"/>
                <a:ea typeface="Georgia"/>
                <a:cs typeface="Georgia"/>
                <a:sym typeface="Georgia"/>
              </a:rPr>
              <a:t>UZER AHMED (</a:t>
            </a:r>
            <a:r>
              <a:rPr b="1" lang="en-US" sz="21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M.Sc</a:t>
            </a:r>
            <a:r>
              <a:rPr b="1" lang="en-US" sz="2100">
                <a:latin typeface="Georgia"/>
                <a:ea typeface="Georgia"/>
                <a:cs typeface="Georgia"/>
                <a:sym typeface="Georgia"/>
              </a:rPr>
              <a:t>. Data Science)</a:t>
            </a:r>
            <a:endParaRPr b="1"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Georgia"/>
                <a:ea typeface="Georgia"/>
                <a:cs typeface="Georgia"/>
                <a:sym typeface="Georgia"/>
              </a:rPr>
              <a:t>Supervisor : Prof. George Azzopardi (Associate Professor)</a:t>
            </a:r>
            <a:endParaRPr b="1" sz="2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27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/>
          <p:nvPr/>
        </p:nvSpPr>
        <p:spPr>
          <a:xfrm>
            <a:off x="651510" y="2923103"/>
            <a:ext cx="7986117" cy="612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850"/>
              <a:buFont typeface="Sora"/>
              <a:buNone/>
            </a:pPr>
            <a:r>
              <a:rPr b="0" i="0" lang="en-US" sz="38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Key Insights &amp; Future Directions</a:t>
            </a:r>
            <a:endParaRPr b="0" i="0" sz="3850" u="none" cap="none" strike="noStrike"/>
          </a:p>
        </p:txBody>
      </p:sp>
      <p:sp>
        <p:nvSpPr>
          <p:cNvPr id="259" name="Google Shape;259;p23"/>
          <p:cNvSpPr/>
          <p:nvPr/>
        </p:nvSpPr>
        <p:spPr>
          <a:xfrm>
            <a:off x="651510" y="3814643"/>
            <a:ext cx="13327380" cy="5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Validated Insights:</a:t>
            </a:r>
            <a:r>
              <a:rPr b="0" i="0" lang="en-US" sz="14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Frequency and edge-based preprocessing significantly enhance recapture detection. Simple RGB input with efficient architectures outperforms specialized preprocessing approaches when combined with modern deep learning techniques.</a:t>
            </a:r>
            <a:endParaRPr b="0" i="0" sz="1450" u="none" cap="none" strike="noStrike"/>
          </a:p>
        </p:txBody>
      </p:sp>
      <p:pic>
        <p:nvPicPr>
          <p:cNvPr descr="preencoded.png" id="260" name="Google Shape;2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10" y="4619863"/>
            <a:ext cx="4442460" cy="74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837605" y="5550575"/>
            <a:ext cx="393168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Sora"/>
              <a:buNone/>
            </a:pPr>
            <a:r>
              <a:rPr b="0" i="0" lang="en-US" sz="19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Vision Transformers + Adapters</a:t>
            </a:r>
            <a:endParaRPr b="0" i="0" sz="1900" u="none" cap="none" strike="noStrike"/>
          </a:p>
        </p:txBody>
      </p:sp>
      <p:sp>
        <p:nvSpPr>
          <p:cNvPr id="262" name="Google Shape;262;p23"/>
          <p:cNvSpPr/>
          <p:nvPr/>
        </p:nvSpPr>
        <p:spPr>
          <a:xfrm>
            <a:off x="837605" y="5968365"/>
            <a:ext cx="4070271" cy="8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Integrate self-attention mechanisms and parameter-efficient adapters for enhanced generalization across device types.</a:t>
            </a:r>
            <a:endParaRPr b="0" i="0" sz="1450" u="none" cap="none" strike="noStrike"/>
          </a:p>
        </p:txBody>
      </p:sp>
      <p:pic>
        <p:nvPicPr>
          <p:cNvPr descr="preencoded.png" id="263" name="Google Shape;26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3970" y="4619863"/>
            <a:ext cx="4442460" cy="74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/>
          <p:nvPr/>
        </p:nvSpPr>
        <p:spPr>
          <a:xfrm>
            <a:off x="5280065" y="5550575"/>
            <a:ext cx="2873693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Sora"/>
              <a:buNone/>
            </a:pPr>
            <a:r>
              <a:rPr b="0" i="0" lang="en-US" sz="19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Domain Generalization</a:t>
            </a:r>
            <a:endParaRPr b="0" i="0" sz="1900" u="none" cap="none" strike="noStrike"/>
          </a:p>
        </p:txBody>
      </p:sp>
      <p:sp>
        <p:nvSpPr>
          <p:cNvPr id="265" name="Google Shape;265;p23"/>
          <p:cNvSpPr/>
          <p:nvPr/>
        </p:nvSpPr>
        <p:spPr>
          <a:xfrm>
            <a:off x="5280065" y="5968365"/>
            <a:ext cx="4070271" cy="8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Develop robust models that maintain performance across diverse cameras, resolutions, and environmental conditions.</a:t>
            </a:r>
            <a:endParaRPr b="0" i="0" sz="1450" u="none" cap="none" strike="noStrike"/>
          </a:p>
        </p:txBody>
      </p:sp>
      <p:pic>
        <p:nvPicPr>
          <p:cNvPr descr="preencoded.png" id="266" name="Google Shape;26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6430" y="4619863"/>
            <a:ext cx="4442460" cy="74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9722525" y="5550575"/>
            <a:ext cx="3554730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Sora"/>
              <a:buNone/>
            </a:pPr>
            <a:r>
              <a:rPr b="0" i="0" lang="en-US" sz="19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Expanded Dataset Coverage</a:t>
            </a:r>
            <a:endParaRPr b="0" i="0" sz="1900" u="none" cap="none" strike="noStrike"/>
          </a:p>
        </p:txBody>
      </p:sp>
      <p:sp>
        <p:nvSpPr>
          <p:cNvPr id="268" name="Google Shape;268;p23"/>
          <p:cNvSpPr/>
          <p:nvPr/>
        </p:nvSpPr>
        <p:spPr>
          <a:xfrm>
            <a:off x="9722525" y="5968365"/>
            <a:ext cx="4070271" cy="8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Incorporate real-world mobile screen recaptures, varying lighting conditions, and emerging device technologies.</a:t>
            </a:r>
            <a:endParaRPr b="0" i="0" sz="1450" u="none" cap="none" strike="noStrike"/>
          </a:p>
        </p:txBody>
      </p:sp>
      <p:sp>
        <p:nvSpPr>
          <p:cNvPr id="269" name="Google Shape;269;p23"/>
          <p:cNvSpPr/>
          <p:nvPr/>
        </p:nvSpPr>
        <p:spPr>
          <a:xfrm>
            <a:off x="3257312" y="7327344"/>
            <a:ext cx="8115657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900"/>
              <a:buFont typeface="Sora"/>
              <a:buNone/>
            </a:pPr>
            <a:r>
              <a:rPr b="0" i="0" lang="en-US" sz="19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Towards Reliable Recapture Detection for Secure Vision Systems</a:t>
            </a:r>
            <a:endParaRPr b="0" i="0" sz="1900" u="none" cap="none" strike="noStrike"/>
          </a:p>
        </p:txBody>
      </p:sp>
      <p:pic>
        <p:nvPicPr>
          <p:cNvPr id="270" name="Google Shape;270;p23" title="logo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704731" y="558879"/>
            <a:ext cx="5514023" cy="662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50"/>
              <a:buFont typeface="Sora"/>
              <a:buNone/>
            </a:pPr>
            <a:r>
              <a:rPr b="0" i="0" lang="en-US" sz="4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Q&amp;A and Next Steps</a:t>
            </a:r>
            <a:endParaRPr b="0" i="0" sz="4150" u="none" cap="none" strike="noStrike"/>
          </a:p>
        </p:txBody>
      </p:sp>
      <p:sp>
        <p:nvSpPr>
          <p:cNvPr id="277" name="Google Shape;277;p24"/>
          <p:cNvSpPr/>
          <p:nvPr/>
        </p:nvSpPr>
        <p:spPr>
          <a:xfrm>
            <a:off x="704731" y="1724501"/>
            <a:ext cx="3208734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Questions &amp; Discussion</a:t>
            </a:r>
            <a:endParaRPr b="0" i="0" sz="2050" u="none" cap="none" strike="noStrike"/>
          </a:p>
        </p:txBody>
      </p:sp>
      <p:sp>
        <p:nvSpPr>
          <p:cNvPr id="278" name="Google Shape;278;p24"/>
          <p:cNvSpPr/>
          <p:nvPr/>
        </p:nvSpPr>
        <p:spPr>
          <a:xfrm>
            <a:off x="704731" y="2584013"/>
            <a:ext cx="6364843" cy="1904167"/>
          </a:xfrm>
          <a:prstGeom prst="roundRect">
            <a:avLst>
              <a:gd fmla="val 576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704731" y="2561153"/>
            <a:ext cx="6364843" cy="91440"/>
          </a:xfrm>
          <a:prstGeom prst="roundRect">
            <a:avLst>
              <a:gd fmla="val 92494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3585150" y="2282071"/>
            <a:ext cx="604004" cy="604004"/>
          </a:xfrm>
          <a:prstGeom prst="roundRect">
            <a:avLst>
              <a:gd fmla="val 15139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364" y="2463165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/>
          <p:nvPr/>
        </p:nvSpPr>
        <p:spPr>
          <a:xfrm>
            <a:off x="928926" y="3087410"/>
            <a:ext cx="4080510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Dataset &amp; Model Optimization</a:t>
            </a:r>
            <a:endParaRPr b="0" i="0" sz="2050" u="none" cap="none" strike="noStrike"/>
          </a:p>
        </p:txBody>
      </p:sp>
      <p:sp>
        <p:nvSpPr>
          <p:cNvPr id="283" name="Google Shape;283;p24"/>
          <p:cNvSpPr/>
          <p:nvPr/>
        </p:nvSpPr>
        <p:spPr>
          <a:xfrm>
            <a:off x="928926" y="3619857"/>
            <a:ext cx="5916454" cy="644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We welcome questions on dataset preprocessing and model optimization.</a:t>
            </a:r>
            <a:endParaRPr b="0" i="0" sz="1550" u="none" cap="none" strike="noStrike"/>
          </a:p>
        </p:txBody>
      </p:sp>
      <p:sp>
        <p:nvSpPr>
          <p:cNvPr id="284" name="Google Shape;284;p24"/>
          <p:cNvSpPr/>
          <p:nvPr/>
        </p:nvSpPr>
        <p:spPr>
          <a:xfrm>
            <a:off x="704731" y="4991457"/>
            <a:ext cx="6364843" cy="1904167"/>
          </a:xfrm>
          <a:prstGeom prst="roundRect">
            <a:avLst>
              <a:gd fmla="val 576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704731" y="4968597"/>
            <a:ext cx="6364843" cy="91440"/>
          </a:xfrm>
          <a:prstGeom prst="roundRect">
            <a:avLst>
              <a:gd fmla="val 92494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3585150" y="4689515"/>
            <a:ext cx="604004" cy="604004"/>
          </a:xfrm>
          <a:prstGeom prst="roundRect">
            <a:avLst>
              <a:gd fmla="val 15139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7" name="Google Shape;2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6364" y="4870609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928926" y="5494853"/>
            <a:ext cx="3837027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Deployment Considerations</a:t>
            </a:r>
            <a:endParaRPr b="0" i="0" sz="2050" u="none" cap="none" strike="noStrike"/>
          </a:p>
        </p:txBody>
      </p:sp>
      <p:sp>
        <p:nvSpPr>
          <p:cNvPr id="289" name="Google Shape;289;p24"/>
          <p:cNvSpPr/>
          <p:nvPr/>
        </p:nvSpPr>
        <p:spPr>
          <a:xfrm>
            <a:off x="928926" y="6027301"/>
            <a:ext cx="5916454" cy="644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Open for discussion on technical implementation and real-world applications.</a:t>
            </a:r>
            <a:endParaRPr b="0" i="0" sz="1550" u="none" cap="none" strike="noStrike"/>
          </a:p>
        </p:txBody>
      </p:sp>
      <p:sp>
        <p:nvSpPr>
          <p:cNvPr id="290" name="Google Shape;290;p24"/>
          <p:cNvSpPr/>
          <p:nvPr/>
        </p:nvSpPr>
        <p:spPr>
          <a:xfrm>
            <a:off x="7568446" y="1724501"/>
            <a:ext cx="2649617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Next Steps</a:t>
            </a:r>
            <a:endParaRPr b="0" i="0" sz="2050" u="none" cap="none" strike="noStrike"/>
          </a:p>
        </p:txBody>
      </p:sp>
      <p:sp>
        <p:nvSpPr>
          <p:cNvPr id="291" name="Google Shape;291;p24"/>
          <p:cNvSpPr/>
          <p:nvPr/>
        </p:nvSpPr>
        <p:spPr>
          <a:xfrm>
            <a:off x="7568446" y="2256974"/>
            <a:ext cx="636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📊</a:t>
            </a: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Integrate EfficientNetB0 baseline into Vision Transformer pipeline</a:t>
            </a:r>
            <a:endParaRPr b="0" i="0" sz="1550" u="none" cap="none" strike="noStrike"/>
          </a:p>
        </p:txBody>
      </p:sp>
      <p:sp>
        <p:nvSpPr>
          <p:cNvPr id="292" name="Google Shape;292;p24"/>
          <p:cNvSpPr/>
          <p:nvPr/>
        </p:nvSpPr>
        <p:spPr>
          <a:xfrm>
            <a:off x="7568421" y="3214031"/>
            <a:ext cx="636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🔬</a:t>
            </a: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Add Adapter-based fine-tuning for new recapture sources</a:t>
            </a:r>
            <a:endParaRPr b="0" i="0" sz="1550" u="none" cap="none" strike="noStrike"/>
          </a:p>
        </p:txBody>
      </p:sp>
      <p:sp>
        <p:nvSpPr>
          <p:cNvPr id="293" name="Google Shape;293;p24"/>
          <p:cNvSpPr/>
          <p:nvPr/>
        </p:nvSpPr>
        <p:spPr>
          <a:xfrm>
            <a:off x="7568421" y="3858137"/>
            <a:ext cx="636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🚀</a:t>
            </a: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Prepare for submission to IEEE Journal or conference poster</a:t>
            </a:r>
            <a:endParaRPr b="0" i="0" sz="1550" u="none" cap="none" strike="noStrike"/>
          </a:p>
        </p:txBody>
      </p:sp>
      <p:sp>
        <p:nvSpPr>
          <p:cNvPr id="294" name="Google Shape;294;p24"/>
          <p:cNvSpPr/>
          <p:nvPr/>
        </p:nvSpPr>
        <p:spPr>
          <a:xfrm>
            <a:off x="704731" y="7348538"/>
            <a:ext cx="1322093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Thank you — Open for discussion and collaboration.</a:t>
            </a:r>
            <a:endParaRPr b="0" i="0" sz="1550" u="none" cap="none" strike="noStrike"/>
          </a:p>
        </p:txBody>
      </p:sp>
      <p:pic>
        <p:nvPicPr>
          <p:cNvPr id="295" name="Google Shape;295;p24" title="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605195" y="477083"/>
            <a:ext cx="6943368" cy="568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550"/>
              <a:buFont typeface="Sora"/>
              <a:buNone/>
            </a:pPr>
            <a:r>
              <a:rPr b="0" i="0" lang="en-US" sz="35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What is Recapture Detection?</a:t>
            </a:r>
            <a:endParaRPr b="0" i="0" sz="355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605195" y="1391602"/>
            <a:ext cx="13420011" cy="829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Recapture detection identifies whether an image is original or re-shot from a screen or paper source. When images are photographed from displays, they acquire distinctive distortions including </a:t>
            </a:r>
            <a:r>
              <a:rPr b="1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moire patterns</a:t>
            </a: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b="1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motion blur</a:t>
            </a: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b="1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color artifacts</a:t>
            </a: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, and </a:t>
            </a:r>
            <a:r>
              <a:rPr b="1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aliasing effects</a:t>
            </a: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. This technique is fundamental to computer vision applications requiring image authenticity verification.</a:t>
            </a:r>
            <a:endParaRPr b="0" i="0" sz="1350" u="none" cap="none" strike="noStrike"/>
          </a:p>
        </p:txBody>
      </p:sp>
      <p:sp>
        <p:nvSpPr>
          <p:cNvPr id="73" name="Google Shape;73;p15"/>
          <p:cNvSpPr/>
          <p:nvPr/>
        </p:nvSpPr>
        <p:spPr>
          <a:xfrm>
            <a:off x="2717120" y="2567107"/>
            <a:ext cx="22752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750"/>
              <a:buFont typeface="Sora"/>
              <a:buNone/>
            </a:pPr>
            <a:r>
              <a:rPr b="1" i="0" lang="en-US" sz="17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Original Image</a:t>
            </a:r>
            <a:endParaRPr b="1" i="0" sz="1750" u="none" cap="none" strike="noStrike"/>
          </a:p>
        </p:txBody>
      </p:sp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961" y="3067407"/>
            <a:ext cx="3381494" cy="44906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8778480" y="2567145"/>
            <a:ext cx="22752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750"/>
              <a:buFont typeface="Sora"/>
              <a:buNone/>
            </a:pPr>
            <a:r>
              <a:rPr b="1" i="0" lang="en-US" sz="17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Recaptured Image</a:t>
            </a:r>
            <a:endParaRPr b="1" i="0" sz="1750" u="none" cap="none" strike="noStrike"/>
          </a:p>
        </p:txBody>
      </p:sp>
      <p:pic>
        <p:nvPicPr>
          <p:cNvPr descr="preencoded.png"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680" y="3067407"/>
            <a:ext cx="4764762" cy="448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758309" y="1246942"/>
            <a:ext cx="9907310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Why Recapture Detection Matters</a:t>
            </a:r>
            <a:endParaRPr b="0" i="0" sz="4450" u="none" cap="none" strike="noStrike"/>
          </a:p>
        </p:txBody>
      </p:sp>
      <p:sp>
        <p:nvSpPr>
          <p:cNvPr id="84" name="Google Shape;84;p16"/>
          <p:cNvSpPr/>
          <p:nvPr/>
        </p:nvSpPr>
        <p:spPr>
          <a:xfrm>
            <a:off x="1844635" y="252257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Security</a:t>
            </a:r>
            <a:endParaRPr b="1" i="0" sz="2200" u="none" cap="none" strike="noStrike"/>
          </a:p>
        </p:txBody>
      </p:sp>
      <p:sp>
        <p:nvSpPr>
          <p:cNvPr id="85" name="Google Shape;85;p16"/>
          <p:cNvSpPr/>
          <p:nvPr/>
        </p:nvSpPr>
        <p:spPr>
          <a:xfrm>
            <a:off x="758309" y="3008709"/>
            <a:ext cx="3937040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Prevents unauthorized screen captures of sensitive information, reducing data breach risks in secure environments.</a:t>
            </a:r>
            <a:endParaRPr b="0" i="0" sz="1700" u="none" cap="none" strike="noStrike"/>
          </a:p>
        </p:txBody>
      </p:sp>
      <p:pic>
        <p:nvPicPr>
          <p:cNvPr descr="preencoded.png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121" y="3389769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9934932" y="252257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Fraud Prevention</a:t>
            </a:r>
            <a:endParaRPr b="1" i="0" sz="2200" u="none" cap="none" strike="noStrike"/>
          </a:p>
        </p:txBody>
      </p:sp>
      <p:sp>
        <p:nvSpPr>
          <p:cNvPr id="89" name="Google Shape;89;p16"/>
          <p:cNvSpPr/>
          <p:nvPr/>
        </p:nvSpPr>
        <p:spPr>
          <a:xfrm>
            <a:off x="9934932" y="3008709"/>
            <a:ext cx="3937159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Detects forged identification documents and spoofed credentials by identifying recaptured versions of authentic originals.</a:t>
            </a:r>
            <a:endParaRPr b="0" i="0" sz="1700" u="none" cap="none" strike="noStrike"/>
          </a:p>
        </p:txBody>
      </p:sp>
      <p:pic>
        <p:nvPicPr>
          <p:cNvPr descr="preencoded.png" id="90" name="Google Shape;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8834" y="3389769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9934932" y="5098808"/>
            <a:ext cx="3144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Enterprise Protection</a:t>
            </a:r>
            <a:endParaRPr b="1" i="0" sz="220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9934932" y="5584940"/>
            <a:ext cx="39372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Enables banks, government agencies, and corporations to verify document authenticity during KYC processes and compliance checks.</a:t>
            </a:r>
            <a:endParaRPr b="0" i="0" sz="1700" u="none" cap="none" strike="noStrike"/>
          </a:p>
        </p:txBody>
      </p:sp>
      <p:pic>
        <p:nvPicPr>
          <p:cNvPr descr="preencoded.png" id="94" name="Google Shape;9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88834" y="5661481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832372" y="5153263"/>
            <a:ext cx="2862977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Integrity Assurance</a:t>
            </a:r>
            <a:endParaRPr b="1" i="0" sz="22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58309" y="5639395"/>
            <a:ext cx="393704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Ensures media authenticity in applications requiring provenance verification and digital forensics.</a:t>
            </a:r>
            <a:endParaRPr b="0" i="0" sz="170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20270" y="2392918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7121" y="5661481"/>
            <a:ext cx="324088" cy="32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title="logo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6244709" y="651034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Research Foundation &amp; Datasets</a:t>
            </a:r>
            <a:endParaRPr b="0" i="0" sz="44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6244709" y="261794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Primary Datasets</a:t>
            </a:r>
            <a:endParaRPr b="0" i="0" sz="220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6244709" y="3190756"/>
            <a:ext cx="3549372" cy="2080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Roselab Dataset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– Nanyang Technological University, Singapore. Comprehensive collection of original and recaptured images across multiple capture conditions.</a:t>
            </a:r>
            <a:endParaRPr b="0" i="0" sz="17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6244747" y="5769015"/>
            <a:ext cx="35493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Custom Collected Dataset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– Carefully curated and labeled originals versus recaptured images, including mobile device captures.</a:t>
            </a:r>
            <a:endParaRPr b="0" i="0" sz="1700" u="none" cap="none" strike="noStrike"/>
          </a:p>
        </p:txBody>
      </p:sp>
      <p:sp>
        <p:nvSpPr>
          <p:cNvPr id="111" name="Google Shape;111;p17"/>
          <p:cNvSpPr/>
          <p:nvPr/>
        </p:nvSpPr>
        <p:spPr>
          <a:xfrm>
            <a:off x="10330339" y="2617946"/>
            <a:ext cx="319218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Academic References</a:t>
            </a:r>
            <a:endParaRPr b="0" i="0" sz="220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10330339" y="3190756"/>
            <a:ext cx="35493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IEEE 2023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– Advanced recapture detection methodologies using neural networks.</a:t>
            </a:r>
            <a:endParaRPr b="0" i="0" sz="17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10330339" y="4653320"/>
            <a:ext cx="35493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CVPR 2022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– Screen-recapture artifact detection using computer vision techniques.</a:t>
            </a:r>
            <a:endParaRPr b="0" i="0" sz="170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10330339" y="6115883"/>
            <a:ext cx="35493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ICCV 2022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– Domain generalization approaches for robust detection across devices.</a:t>
            </a:r>
            <a:endParaRPr b="0" i="0" sz="1700" u="none" cap="none" strike="noStrike"/>
          </a:p>
        </p:txBody>
      </p:sp>
      <p:pic>
        <p:nvPicPr>
          <p:cNvPr id="115" name="Google Shape;115;p17" title="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758309" y="1098590"/>
            <a:ext cx="7337465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Core Technical Concepts</a:t>
            </a:r>
            <a:endParaRPr b="0" i="0" sz="445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758309" y="2244566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982504" y="24687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Moire Patterns</a:t>
            </a:r>
            <a:endParaRPr b="0" i="0" sz="220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982504" y="2954893"/>
            <a:ext cx="377844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Wavy interference patterns created when screen pixels interact with camera sensors during recapture.</a:t>
            </a:r>
            <a:endParaRPr b="0" i="0" sz="17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5201722" y="2244566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425916" y="24687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Chromaticity Map</a:t>
            </a:r>
            <a:endParaRPr b="0" i="0" sz="220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5425916" y="2954893"/>
            <a:ext cx="377844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Color-space analysis highlighting aberrations and color shifts unique to recaptured images.</a:t>
            </a:r>
            <a:endParaRPr b="0" i="0" sz="17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9645134" y="2244566"/>
            <a:ext cx="4226957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9869329" y="24687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Vision Transformer</a:t>
            </a:r>
            <a:endParaRPr b="0" i="0" sz="22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9869329" y="2954893"/>
            <a:ext cx="377856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State-of-the-art deep learning architecture based on self-attention mechanisms for image classification.</a:t>
            </a:r>
            <a:endParaRPr b="0" i="0" sz="170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758309" y="4809649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982504" y="503384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Adapter Networks</a:t>
            </a:r>
            <a:endParaRPr b="0" i="0" sz="22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982504" y="5519976"/>
            <a:ext cx="377844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Lightweight, parameter-efficient modules that extend pre-trained models without full retraining.</a:t>
            </a:r>
            <a:endParaRPr b="0" i="0" sz="17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5201722" y="4809649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5425916" y="5033843"/>
            <a:ext cx="334613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Domain Generalization</a:t>
            </a:r>
            <a:endParaRPr b="0" i="0" sz="22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5425916" y="5519976"/>
            <a:ext cx="377844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Training methodology ensuring model robustness across diverse devices, lighting, and capture conditions.</a:t>
            </a:r>
            <a:endParaRPr b="0" i="0" sz="170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9645134" y="4809649"/>
            <a:ext cx="4226957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9869329" y="503384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Triplet Loss</a:t>
            </a:r>
            <a:endParaRPr b="0" i="0" sz="220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9869329" y="5519976"/>
            <a:ext cx="377856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Learning objective that groups similar images while maximizing distance between different classes.</a:t>
            </a:r>
            <a:endParaRPr b="0" i="0" sz="1700" u="none" cap="none" strike="noStrike"/>
          </a:p>
        </p:txBody>
      </p:sp>
      <p:pic>
        <p:nvPicPr>
          <p:cNvPr id="140" name="Google Shape;140;p18" title="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552212" y="435531"/>
            <a:ext cx="5789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250"/>
              <a:buFont typeface="Sora"/>
              <a:buNone/>
            </a:pPr>
            <a:r>
              <a:rPr b="0" i="0" lang="en-US" sz="32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Image Processing Methods</a:t>
            </a:r>
            <a:endParaRPr b="0" i="0" sz="325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552212" y="1270159"/>
            <a:ext cx="13525976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Two complementary approaches reveal recapture artifacts through different analytical lenses:</a:t>
            </a:r>
            <a:endParaRPr b="0" i="0" sz="180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552212" y="1857851"/>
            <a:ext cx="2440781" cy="259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Fourier Transformation</a:t>
            </a:r>
            <a:endParaRPr b="0" i="0" sz="16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552212" y="2275165"/>
            <a:ext cx="6570583" cy="757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Converts img to frequency domain, exposing periodic moire patterns and repetitive distortions characteristic of screen recaptures. Enables detection of subtle artifacts invisible in spatial domain.</a:t>
            </a:r>
            <a:endParaRPr b="0" i="0" sz="1200" u="none" cap="none" strike="noStrike"/>
          </a:p>
        </p:txBody>
      </p:sp>
      <p:pic>
        <p:nvPicPr>
          <p:cNvPr descr="preencoded.png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619" y="3209925"/>
            <a:ext cx="3869769" cy="412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7515225" y="1857851"/>
            <a:ext cx="2076331" cy="259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Laplacian Filter</a:t>
            </a:r>
            <a:endParaRPr b="0" i="0" sz="16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7515225" y="2275165"/>
            <a:ext cx="6570583" cy="757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Edge detection operator capturing fine details and sharpness degradation. Highlights loss of clarity and definition typical of recaptured images, revealing noise and blur characteristics.</a:t>
            </a:r>
            <a:endParaRPr b="0" i="0" sz="1200" u="none" cap="none" strike="noStrike"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3053" y="3209925"/>
            <a:ext cx="3234809" cy="44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 title="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701754" y="551378"/>
            <a:ext cx="5925622" cy="659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50"/>
              <a:buFont typeface="Sora"/>
              <a:buNone/>
            </a:pPr>
            <a:r>
              <a:rPr b="0" i="0" lang="en-US" sz="4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Experimental Pipeline</a:t>
            </a:r>
            <a:endParaRPr b="0" i="0" sz="4150" u="none" cap="none" strike="noStrike"/>
          </a:p>
        </p:txBody>
      </p:sp>
      <p:pic>
        <p:nvPicPr>
          <p:cNvPr descr="preencoded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54" y="1616377"/>
            <a:ext cx="651319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902256" y="2714744"/>
            <a:ext cx="2638187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Collection</a:t>
            </a:r>
            <a:endParaRPr b="0" i="0" sz="20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902256" y="3164800"/>
            <a:ext cx="6112193" cy="641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Aggregate originals and recaptured images from Roselab and custom datasets.</a:t>
            </a:r>
            <a:endParaRPr b="0" i="0" sz="1550" u="none" cap="none" strike="noStrike"/>
          </a:p>
        </p:txBody>
      </p:sp>
      <p:pic>
        <p:nvPicPr>
          <p:cNvPr descr="preencoded.png"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5451" y="1611987"/>
            <a:ext cx="651319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7615952" y="2413992"/>
            <a:ext cx="2638187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Preprocessing</a:t>
            </a:r>
            <a:endParaRPr b="0" i="0" sz="205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7615952" y="2864048"/>
            <a:ext cx="6112193" cy="641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Apply Fourier and Laplacian transformations. Normalize to 224×224 resolution for model input.</a:t>
            </a:r>
            <a:endParaRPr b="0" i="0" sz="1550" u="none" cap="none" strike="noStrike"/>
          </a:p>
        </p:txBody>
      </p:sp>
      <p:pic>
        <p:nvPicPr>
          <p:cNvPr descr="preencoded.png"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54" y="4222013"/>
            <a:ext cx="651319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902256" y="4896556"/>
            <a:ext cx="2638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Model Training</a:t>
            </a:r>
            <a:endParaRPr b="0" i="0" sz="205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902256" y="5346613"/>
            <a:ext cx="6112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Train multiple architectures with batch size 16, learning rate 1e-4, using Adam optimizer over 8 epochs.</a:t>
            </a:r>
            <a:endParaRPr b="0" i="0" sz="1550" u="none" cap="none" strike="noStrike"/>
          </a:p>
        </p:txBody>
      </p:sp>
      <p:pic>
        <p:nvPicPr>
          <p:cNvPr descr="preencoded.png"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5451" y="4207312"/>
            <a:ext cx="651319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7615952" y="5009317"/>
            <a:ext cx="2638187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Evaluation</a:t>
            </a:r>
            <a:endParaRPr b="0" i="0" sz="205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7615952" y="5459373"/>
            <a:ext cx="6112193" cy="641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Assess accuracy, precision, recall, and F1-score on held-out test set. Analyze confusion matrices.</a:t>
            </a:r>
            <a:endParaRPr b="0" i="0" sz="155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701754" y="6827639"/>
            <a:ext cx="13226891" cy="852011"/>
          </a:xfrm>
          <a:prstGeom prst="roundRect">
            <a:avLst>
              <a:gd fmla="val 9884" name="adj"/>
            </a:avLst>
          </a:prstGeom>
          <a:solidFill>
            <a:srgbClr val="F7B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256" y="7131368"/>
            <a:ext cx="250627" cy="2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1353383" y="7078266"/>
            <a:ext cx="12374761" cy="320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Configuration: IMG_SIZE=224, BATCH_SIZE=16, EPOCHS=8, LEARNING_RATE=1e-4, OPTIMIZER=Adam</a:t>
            </a:r>
            <a:endParaRPr b="0" i="0" sz="1550" u="none" cap="none" strike="noStrike"/>
          </a:p>
        </p:txBody>
      </p:sp>
      <p:pic>
        <p:nvPicPr>
          <p:cNvPr id="176" name="Google Shape;176;p20" title="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1323125" y="1688125"/>
            <a:ext cx="2144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1916250" y="1825000"/>
            <a:ext cx="249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777800" y="1720963"/>
            <a:ext cx="129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STEP  : 1</a:t>
            </a:r>
            <a:endParaRPr b="1" sz="1600"/>
          </a:p>
        </p:txBody>
      </p:sp>
      <p:sp>
        <p:nvSpPr>
          <p:cNvPr id="180" name="Google Shape;180;p20"/>
          <p:cNvSpPr txBox="1"/>
          <p:nvPr/>
        </p:nvSpPr>
        <p:spPr>
          <a:xfrm>
            <a:off x="7555100" y="1720963"/>
            <a:ext cx="129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STEP  : 2</a:t>
            </a:r>
            <a:endParaRPr b="1" sz="1600"/>
          </a:p>
        </p:txBody>
      </p:sp>
      <p:sp>
        <p:nvSpPr>
          <p:cNvPr id="181" name="Google Shape;181;p20"/>
          <p:cNvSpPr txBox="1"/>
          <p:nvPr/>
        </p:nvSpPr>
        <p:spPr>
          <a:xfrm>
            <a:off x="902250" y="4290725"/>
            <a:ext cx="129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STEP  : 3</a:t>
            </a:r>
            <a:endParaRPr b="1" sz="1600"/>
          </a:p>
        </p:txBody>
      </p:sp>
      <p:sp>
        <p:nvSpPr>
          <p:cNvPr id="182" name="Google Shape;182;p20"/>
          <p:cNvSpPr txBox="1"/>
          <p:nvPr/>
        </p:nvSpPr>
        <p:spPr>
          <a:xfrm>
            <a:off x="7570308" y="4322100"/>
            <a:ext cx="129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STEP  : 4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704731" y="711041"/>
            <a:ext cx="11516916" cy="662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50"/>
              <a:buFont typeface="Sora"/>
              <a:buNone/>
            </a:pPr>
            <a:r>
              <a:rPr b="0" i="0" lang="en-US" sz="4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Models Tested &amp; Architecture Comparison</a:t>
            </a:r>
            <a:endParaRPr b="0" i="0" sz="415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704731" y="1776055"/>
            <a:ext cx="1322093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Seven distinct architectures evaluated, combining various preprocessing techniques with baseline and advanced networks:</a:t>
            </a:r>
            <a:endParaRPr b="0" i="0" sz="155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704731" y="2324576"/>
            <a:ext cx="13220938" cy="4645343"/>
          </a:xfrm>
          <a:prstGeom prst="roundRect">
            <a:avLst>
              <a:gd fmla="val 1821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712351" y="2332196"/>
            <a:ext cx="13205698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913924" y="2460546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Model Architecture</a:t>
            </a:r>
            <a:endParaRPr b="0" i="0" sz="15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5539621" y="2460546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Preprocessing</a:t>
            </a:r>
            <a:endParaRPr b="0" i="0" sz="15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10161508" y="2460546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Parameters</a:t>
            </a:r>
            <a:endParaRPr b="0" i="0" sz="15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712351" y="2910959"/>
            <a:ext cx="13205698" cy="57876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913924" y="3039308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Simple CNN</a:t>
            </a:r>
            <a:endParaRPr b="0" i="0" sz="15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5539621" y="3039308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</a:t>
            </a:r>
            <a:endParaRPr b="0" i="0" sz="155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10161508" y="3039308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0.8M</a:t>
            </a:r>
            <a:endParaRPr b="0" i="0" sz="155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712351" y="3489722"/>
            <a:ext cx="13205698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913924" y="3618071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Fourier-CNN</a:t>
            </a:r>
            <a:endParaRPr b="0" i="0" sz="15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5539621" y="3618071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FFT</a:t>
            </a:r>
            <a:endParaRPr b="0" i="0" sz="15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10161508" y="3618071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0.9M</a:t>
            </a:r>
            <a:endParaRPr b="0" i="0" sz="155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712351" y="4068485"/>
            <a:ext cx="13205698" cy="57876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913924" y="4196834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Fourier-MobileNetV2</a:t>
            </a:r>
            <a:endParaRPr b="0" i="0" sz="15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5539621" y="4196834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FFT</a:t>
            </a:r>
            <a:endParaRPr b="0" i="0" sz="15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10161508" y="4196834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3.5M</a:t>
            </a:r>
            <a:endParaRPr b="0" i="0" sz="155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712351" y="4647248"/>
            <a:ext cx="13205698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913924" y="4775597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Laplacian-MobileNetV2</a:t>
            </a:r>
            <a:endParaRPr b="0" i="0" sz="15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5539621" y="4775597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Laplacian</a:t>
            </a:r>
            <a:endParaRPr b="0" i="0" sz="15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10161508" y="4775597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3.5M</a:t>
            </a:r>
            <a:endParaRPr b="0" i="0" sz="15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712351" y="5226010"/>
            <a:ext cx="13205698" cy="57876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913924" y="5354360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Dual-Transform-MobileNetV2</a:t>
            </a:r>
            <a:endParaRPr b="0" i="0" sz="15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5539621" y="5354360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FFT + Laplacian</a:t>
            </a:r>
            <a:endParaRPr b="0" i="0" sz="15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10161508" y="5354360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7.0M</a:t>
            </a:r>
            <a:endParaRPr b="0" i="0" sz="15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712351" y="5804773"/>
            <a:ext cx="13205698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913924" y="5933123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RGB-MobileNetV2</a:t>
            </a:r>
            <a:endParaRPr b="0" i="0" sz="155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5539621" y="5933123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</a:t>
            </a:r>
            <a:endParaRPr b="0" i="0" sz="15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10161508" y="5933123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3.5M</a:t>
            </a:r>
            <a:endParaRPr b="0" i="0" sz="15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712351" y="6383536"/>
            <a:ext cx="13205698" cy="57876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913924" y="6511885"/>
            <a:ext cx="421540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RGB-EfficientNetB0</a:t>
            </a:r>
            <a:endParaRPr b="0" i="0" sz="15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5539621" y="6511885"/>
            <a:ext cx="421159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</a:t>
            </a:r>
            <a:endParaRPr b="0" i="0" sz="15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10161508" y="6511885"/>
            <a:ext cx="355520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5.3M</a:t>
            </a:r>
            <a:endParaRPr b="0" i="0" sz="15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704731" y="7196376"/>
            <a:ext cx="13220938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EfficientNetB0 emerged as optimal, balancing computational efficiency with superior performance.</a:t>
            </a:r>
            <a:endParaRPr b="0" i="0" sz="1550" u="none" cap="none" strike="noStrike"/>
          </a:p>
        </p:txBody>
      </p:sp>
      <p:pic>
        <p:nvPicPr>
          <p:cNvPr id="224" name="Google Shape;224;p21" title="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544949" y="428149"/>
            <a:ext cx="7023378" cy="512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Performance Results &amp; Evaluation</a:t>
            </a:r>
            <a:endParaRPr b="0" i="0" sz="320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544949" y="1251704"/>
            <a:ext cx="13540502" cy="2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Comprehensive evaluation across multiple performance metrics reveals RGB-EfficientNetB0 as the top performer with balanced and stable results:</a:t>
            </a:r>
            <a:endParaRPr b="0" i="0" sz="1200" u="none" cap="none" strike="noStrike"/>
          </a:p>
        </p:txBody>
      </p:sp>
      <p:sp>
        <p:nvSpPr>
          <p:cNvPr id="232" name="Google Shape;232;p22"/>
          <p:cNvSpPr/>
          <p:nvPr/>
        </p:nvSpPr>
        <p:spPr>
          <a:xfrm>
            <a:off x="544949" y="1753672"/>
            <a:ext cx="3239214" cy="51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000"/>
              <a:buFont typeface="Sora"/>
              <a:buNone/>
            </a:pPr>
            <a:r>
              <a:rPr b="0" i="0" lang="en-US" sz="40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0.86</a:t>
            </a:r>
            <a:endParaRPr b="0" i="0" sz="4000" u="none" cap="none" strike="noStrike"/>
          </a:p>
        </p:txBody>
      </p:sp>
      <p:sp>
        <p:nvSpPr>
          <p:cNvPr id="233" name="Google Shape;233;p22"/>
          <p:cNvSpPr/>
          <p:nvPr/>
        </p:nvSpPr>
        <p:spPr>
          <a:xfrm>
            <a:off x="1140143" y="2461855"/>
            <a:ext cx="2048828" cy="25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  <a:endParaRPr b="0" i="0" sz="1600" u="none" cap="none" strike="noStrike"/>
          </a:p>
        </p:txBody>
      </p:sp>
      <p:sp>
        <p:nvSpPr>
          <p:cNvPr id="234" name="Google Shape;234;p22"/>
          <p:cNvSpPr/>
          <p:nvPr/>
        </p:nvSpPr>
        <p:spPr>
          <a:xfrm>
            <a:off x="544949" y="2811304"/>
            <a:ext cx="3239214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RGB-EfficientNetB0 achieved 86% classification accuracy on test set.</a:t>
            </a:r>
            <a:endParaRPr b="0" i="0" sz="120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3978712" y="1753672"/>
            <a:ext cx="3239214" cy="51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000"/>
              <a:buFont typeface="Sora"/>
              <a:buNone/>
            </a:pPr>
            <a:r>
              <a:rPr b="0" i="0" lang="en-US" sz="40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0.86</a:t>
            </a:r>
            <a:endParaRPr b="0" i="0" sz="400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4573905" y="2461855"/>
            <a:ext cx="2048828" cy="25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F1-Score</a:t>
            </a:r>
            <a:endParaRPr b="0" i="0" sz="160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3978712" y="2811304"/>
            <a:ext cx="3239214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Perfect balance between precision and recall across both classes.</a:t>
            </a:r>
            <a:endParaRPr b="0" i="0" sz="1200" u="none" cap="none" strike="noStrike"/>
          </a:p>
        </p:txBody>
      </p:sp>
      <p:sp>
        <p:nvSpPr>
          <p:cNvPr id="238" name="Google Shape;238;p22"/>
          <p:cNvSpPr/>
          <p:nvPr/>
        </p:nvSpPr>
        <p:spPr>
          <a:xfrm>
            <a:off x="7412474" y="1753672"/>
            <a:ext cx="3239214" cy="51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000"/>
              <a:buFont typeface="Sora"/>
              <a:buNone/>
            </a:pPr>
            <a:r>
              <a:rPr b="0" i="0" lang="en-US" sz="40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0.86</a:t>
            </a:r>
            <a:endParaRPr b="0" i="0" sz="400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8007668" y="2461855"/>
            <a:ext cx="2048828" cy="25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Precision</a:t>
            </a:r>
            <a:endParaRPr b="0" i="0" sz="1600" u="none" cap="none" strike="noStrike"/>
          </a:p>
        </p:txBody>
      </p:sp>
      <p:sp>
        <p:nvSpPr>
          <p:cNvPr id="240" name="Google Shape;240;p22"/>
          <p:cNvSpPr/>
          <p:nvPr/>
        </p:nvSpPr>
        <p:spPr>
          <a:xfrm>
            <a:off x="7412474" y="2811304"/>
            <a:ext cx="3239214" cy="747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86% of predicted recaptures were correctly identified, minimizing false positives.</a:t>
            </a:r>
            <a:endParaRPr b="0" i="0" sz="120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10846237" y="1753672"/>
            <a:ext cx="3239214" cy="51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000"/>
              <a:buFont typeface="Sora"/>
              <a:buNone/>
            </a:pPr>
            <a:r>
              <a:rPr b="0" i="0" lang="en-US" sz="40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0.85</a:t>
            </a:r>
            <a:endParaRPr b="0" i="0" sz="4000" u="none" cap="none" strike="noStrike"/>
          </a:p>
        </p:txBody>
      </p:sp>
      <p:sp>
        <p:nvSpPr>
          <p:cNvPr id="242" name="Google Shape;242;p22"/>
          <p:cNvSpPr/>
          <p:nvPr/>
        </p:nvSpPr>
        <p:spPr>
          <a:xfrm>
            <a:off x="11441430" y="2461855"/>
            <a:ext cx="2048828" cy="25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Recall</a:t>
            </a:r>
            <a:endParaRPr b="0" i="0" sz="1600" u="none" cap="none" strike="noStrike"/>
          </a:p>
        </p:txBody>
      </p:sp>
      <p:sp>
        <p:nvSpPr>
          <p:cNvPr id="243" name="Google Shape;243;p22"/>
          <p:cNvSpPr/>
          <p:nvPr/>
        </p:nvSpPr>
        <p:spPr>
          <a:xfrm>
            <a:off x="10846237" y="2811304"/>
            <a:ext cx="3239214" cy="747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Captures 85% of actual recaptured images, ensuring high detection sensitivity.</a:t>
            </a:r>
            <a:endParaRPr b="0" i="0" sz="1200" u="none" cap="none" strike="noStrike"/>
          </a:p>
        </p:txBody>
      </p:sp>
      <p:sp>
        <p:nvSpPr>
          <p:cNvPr id="244" name="Google Shape;244;p22"/>
          <p:cNvSpPr/>
          <p:nvPr/>
        </p:nvSpPr>
        <p:spPr>
          <a:xfrm>
            <a:off x="544949" y="3889296"/>
            <a:ext cx="2294334" cy="25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Comparative Analysis</a:t>
            </a:r>
            <a:endParaRPr b="0" i="0" sz="1600" u="none" cap="none" strike="noStrike"/>
          </a:p>
        </p:txBody>
      </p:sp>
      <p:sp>
        <p:nvSpPr>
          <p:cNvPr id="245" name="Google Shape;245;p22"/>
          <p:cNvSpPr/>
          <p:nvPr/>
        </p:nvSpPr>
        <p:spPr>
          <a:xfrm>
            <a:off x="544949" y="4301014"/>
            <a:ext cx="4259818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1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Laplacian-MobileNetV2:</a:t>
            </a: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74% accuracy, specialized in edge artifacts but limited generalization.</a:t>
            </a:r>
            <a:endParaRPr b="0" i="0" sz="1200" u="none" cap="none" strike="noStrike"/>
          </a:p>
        </p:txBody>
      </p:sp>
      <p:sp>
        <p:nvSpPr>
          <p:cNvPr id="246" name="Google Shape;246;p22"/>
          <p:cNvSpPr/>
          <p:nvPr/>
        </p:nvSpPr>
        <p:spPr>
          <a:xfrm>
            <a:off x="544949" y="4939308"/>
            <a:ext cx="4259818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1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RGB-MobileNetV2:</a:t>
            </a: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73% accuracy with high recall (90%) but lower precision.</a:t>
            </a:r>
            <a:endParaRPr b="0" i="0" sz="1200" u="none" cap="none" strike="noStrike"/>
          </a:p>
        </p:txBody>
      </p:sp>
      <p:sp>
        <p:nvSpPr>
          <p:cNvPr id="247" name="Google Shape;247;p22"/>
          <p:cNvSpPr/>
          <p:nvPr/>
        </p:nvSpPr>
        <p:spPr>
          <a:xfrm>
            <a:off x="544949" y="5577602"/>
            <a:ext cx="4259818" cy="747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b="1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RGB-EfficientNetB0 (Winner):</a:t>
            </a:r>
            <a:r>
              <a:rPr b="0" i="0" lang="en-US" sz="12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Achieves best overall balance with std=0.02 across folds, demonstrating exceptional stability.</a:t>
            </a:r>
            <a:endParaRPr b="0" i="0" sz="1200" u="none" cap="none" strike="noStrike"/>
          </a:p>
        </p:txBody>
      </p:sp>
      <p:pic>
        <p:nvPicPr>
          <p:cNvPr descr="preencoded.png"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751" y="4239451"/>
            <a:ext cx="3415700" cy="3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>
            <a:off x="5192197" y="6970633"/>
            <a:ext cx="4259818" cy="2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0" i="0" sz="1200" u="none" cap="none" strike="noStrike"/>
          </a:p>
        </p:txBody>
      </p:sp>
      <p:pic>
        <p:nvPicPr>
          <p:cNvPr descr="preencoded.png" id="250" name="Google Shape;2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2425" y="3743150"/>
            <a:ext cx="4165176" cy="41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title="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5841" y="7675025"/>
            <a:ext cx="2014560" cy="5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